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18543-0757-6EAE-D97D-E24364223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06750-3A35-0AB0-309C-1929D86BA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84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32175-E95E-ADD8-C73F-6DED5478A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4EF513-EDC4-6DB6-9583-09D092A61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291607"/>
            <a:ext cx="5399314" cy="15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8D45-901B-D670-79F3-F691C9C5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AEC9B-3E50-0774-6C97-D119B79AC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F7C47-51CF-16AD-FAAA-C10BDB1B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F163-A444-D194-944D-F01DC45C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2ED8-AB60-8DDD-6F7E-FA72B46C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CD390-9C4A-94E6-8E8B-D43D41128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C52AA-83FD-1495-7BF1-1D998CE4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4A5FE-53C0-D347-59A1-ACB514F5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6567-C22C-4182-9B9F-E0B0B22C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E0CB9-4021-F66A-DFA1-467F7B96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C5C9-5550-7F71-4942-316385F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1CBD-B618-3965-AAFA-D39CC5F2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98D8-7B3C-5291-ED91-31683E44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2D0B-81E5-15CB-00E4-B36C77A8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B196-04AF-05F0-2303-662740CE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E9F9-656E-1FC6-6642-872E5E60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DA0EF-B090-0EE9-631D-325EFED74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7B37-E223-726D-F4F0-27110B90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A7282-8DC4-1B3D-1C8B-EB6DDB0C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FD80-183F-9F17-43DB-AE6F25A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C0AD-A879-5662-2A16-94F509CA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CF56-E014-1EA7-7762-DEABC050E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49B05-1CD3-07B9-7AE7-17005EF9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E0B3C-DE8A-4994-4CB1-CC645AF3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7FD6-C49C-F38E-8934-26DE8D7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2F547-AD89-36DE-9010-2103DDEB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FD6E-C580-2C64-843E-A558924C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5EE2D-9BBC-C404-3DD1-6013ADFA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25C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7F202-0BB7-DFD0-05C7-457B3DB36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ADF58-E4C2-AFBF-FC68-F17139EB9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25C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BAC3B-FFD1-DAC3-8DED-F1704C8E7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3975A-A876-F9CA-D1B7-77648BDA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80658-71DF-4643-E5B5-15FCFAD4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26955-07CA-01F8-B2DC-6575C3AC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E952-95D1-31EF-C977-80389EA7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E091E-49F1-45DD-B637-34D0D910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6FB03-548C-D84B-0783-841211C5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36FC-5C08-FC1A-C70E-A93F3ABA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10E8F-FEA8-6B3A-9ED0-13183D10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6565F-DE87-FC4E-D756-133E3C3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8A3B-986E-FA8A-08EF-92E116A1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DF35-9C03-E955-99F0-B94102A5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08C9-820A-6B7A-1321-3EE5CD86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5A64D-79B0-1725-B241-F8A1542B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0DC8F-F9DA-68B5-E7EC-17EF640E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B3C97-BAB0-46BE-D8E6-9B9B4061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791BF-BA5E-FE55-D70E-D993C704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155F-2438-45C2-21DD-B4365784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702D4-9488-012B-01BA-10CF461AD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C45F2-EE6E-7E04-9887-51984ED9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2CCCC-52DA-55B5-E210-40E85453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4222-71FA-47AA-6CA5-13F44A0C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A91D1-F4DC-9FF5-9C2C-795925EA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B76BC2-8D48-FB37-225F-034045A2B7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223AA-E6C7-E26D-58F7-F0CB89DE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B034-EE3F-E870-6CF2-05E72F45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2A96F-1264-0802-46FF-2389C1504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87532-EE20-4BD9-835F-2D43DE04D542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E23A-A6EC-F1EB-40D3-6A9FAAB3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5A94-6816-2B23-383B-7CD9152E6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5C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A0BB-E284-1BB2-90A7-6EDB1516A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Program-At-A-Glance</a:t>
            </a:r>
            <a:br>
              <a:rPr lang="en-US" dirty="0"/>
            </a:br>
            <a:r>
              <a:rPr lang="en-US" sz="1400" dirty="0"/>
              <a:t>(Subject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4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1042-BB36-DD78-ED44-7CEBA4BB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Tuesday, Aug.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53BA-4017-C902-0E2A-08F89373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Preconference Workshops – to be announced</a:t>
            </a:r>
          </a:p>
        </p:txBody>
      </p:sp>
    </p:spTree>
    <p:extLst>
      <p:ext uri="{BB962C8B-B14F-4D97-AF65-F5344CB8AC3E}">
        <p14:creationId xmlns:p14="http://schemas.microsoft.com/office/powerpoint/2010/main" val="315291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AC18-BB86-3A3C-86B6-8FB5FE4F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Wednesday, Aug.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EE341-FF1D-8217-3E7F-B29EA9DF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487296"/>
            <a:ext cx="4812792" cy="4794631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09:00 – 09:30 – Opening Session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Andy Chen, TEMSCON Global Co-General Chair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Sudeendra</a:t>
            </a: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Koushik, President, IEEE TEMS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Wahab </a:t>
            </a:r>
            <a:r>
              <a:rPr lang="en-US" sz="6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Almuhtadi</a:t>
            </a: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President, IEEE Canada</a:t>
            </a:r>
            <a:b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6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09:30 – 10:15 – Plenary Lecture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Luc Sirois, Conseil de </a:t>
            </a:r>
            <a:r>
              <a:rPr lang="en-US" sz="6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l’innovation</a:t>
            </a:r>
            <a:r>
              <a:rPr lang="en-US" sz="6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du Quebec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10:15 – 10:45 – Coffee Break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10:45 – 12:15 – Plenary Lectures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Stephen Ibaraki, Chair &amp; General Partner, REDDS Capital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Ravikiran </a:t>
            </a:r>
            <a:r>
              <a:rPr lang="en-US" sz="6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Annaswamy</a:t>
            </a: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Cofounder and CEO, </a:t>
            </a:r>
            <a:r>
              <a:rPr lang="en-US" sz="6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Numocity</a:t>
            </a:r>
            <a:r>
              <a:rPr lang="en-US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Technologies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E437B-48D2-71A6-B9AE-BC8FF91E3868}"/>
              </a:ext>
            </a:extLst>
          </p:cNvPr>
          <p:cNvSpPr txBox="1"/>
          <p:nvPr/>
        </p:nvSpPr>
        <p:spPr>
          <a:xfrm>
            <a:off x="5995416" y="1487296"/>
            <a:ext cx="6094476" cy="505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12:15 – 13:30 – Lunch (included with conference registration)</a:t>
            </a:r>
            <a:br>
              <a:rPr lang="en-US" sz="1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13:30 – 15:00 – Parallel Sessions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 Session: Technology Management for Smart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Cities Contributed Paper Session We-1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We-2</a:t>
            </a:r>
            <a:b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15:00 – 15:30 – Coffee Break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b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15:30 – 17:00 – Parallel Sessions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We-3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We-4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We-5</a:t>
            </a:r>
            <a:b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17:15 – 18:30 – Evening Session</a:t>
            </a:r>
          </a:p>
          <a:p>
            <a:pPr lvl="1"/>
            <a:r>
              <a:rPr lang="en-US" sz="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TEMSCON Global Mentor Meet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71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06C4F-BE93-2A2D-9B1B-CAFE6648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6F63-CBAC-C132-BC1D-A5F0D10F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-172924"/>
            <a:ext cx="10515600" cy="1325563"/>
          </a:xfrm>
        </p:spPr>
        <p:txBody>
          <a:bodyPr/>
          <a:lstStyle/>
          <a:p>
            <a:r>
              <a:rPr lang="en-US" dirty="0"/>
              <a:t>Thursday, Aug.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C7C370-10F0-5592-B2EC-DC3385E5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933183"/>
            <a:ext cx="5385816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08:30 – 08:45 – Opening Session</a:t>
            </a:r>
          </a:p>
          <a:p>
            <a:pPr marL="457200" lvl="1" indent="0">
              <a:buNone/>
            </a:pPr>
            <a:r>
              <a:rPr lang="en-US" sz="1500" dirty="0" err="1"/>
              <a:t>Tugrul</a:t>
            </a:r>
            <a:r>
              <a:rPr lang="en-US" sz="1500" dirty="0"/>
              <a:t> Daim TEMSCON Global Program Chair</a:t>
            </a:r>
          </a:p>
          <a:p>
            <a:pPr marL="457200" lvl="1" indent="0">
              <a:buNone/>
            </a:pPr>
            <a:r>
              <a:rPr lang="en-US" sz="1500" dirty="0"/>
              <a:t>Jean </a:t>
            </a:r>
            <a:r>
              <a:rPr lang="en-US" sz="1500" dirty="0" err="1"/>
              <a:t>Belzile</a:t>
            </a:r>
            <a:r>
              <a:rPr lang="en-US" sz="1500" dirty="0"/>
              <a:t>, Executive Director, École de Technologie Supérieure</a:t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08:45 – 09:30 – Plenary Lecture</a:t>
            </a:r>
          </a:p>
          <a:p>
            <a:pPr marL="457200" lvl="1" indent="0">
              <a:buNone/>
            </a:pPr>
            <a:br>
              <a:rPr lang="en-US" sz="1500" dirty="0"/>
            </a:br>
            <a:r>
              <a:rPr lang="en-US" sz="1500" dirty="0"/>
              <a:t>Kathy Malas, Chief Learning, Innovation and AI Officer, CISSS de la Montérégie-Ouest</a:t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09:30 – 10:00 – Coffee Break</a:t>
            </a:r>
            <a:br>
              <a:rPr lang="en-US" sz="1500" b="1" dirty="0"/>
            </a:b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10:00 – 11:30 – Parallel Sessions</a:t>
            </a:r>
          </a:p>
          <a:p>
            <a:pPr marL="457200" lvl="1" indent="0">
              <a:buNone/>
            </a:pPr>
            <a:r>
              <a:rPr lang="en-US" sz="1500" dirty="0"/>
              <a:t>Special Session: Meet the Editors</a:t>
            </a:r>
          </a:p>
          <a:p>
            <a:pPr marL="457200" lvl="1" indent="0">
              <a:buNone/>
            </a:pPr>
            <a:r>
              <a:rPr lang="en-US" sz="1500" dirty="0"/>
              <a:t>Contributed Paper Session Th-1</a:t>
            </a:r>
          </a:p>
          <a:p>
            <a:pPr marL="457200" lvl="1" indent="0">
              <a:buNone/>
            </a:pPr>
            <a:r>
              <a:rPr lang="en-US" sz="1500" dirty="0"/>
              <a:t>Contributed Paper Session Th-2</a:t>
            </a:r>
          </a:p>
          <a:p>
            <a:pPr marL="457200" lvl="1" indent="0">
              <a:buNone/>
            </a:pPr>
            <a:endParaRPr lang="en-US" sz="1500" dirty="0"/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11:30 – 12:45 – Lunch (included with conference registration)</a:t>
            </a:r>
          </a:p>
          <a:p>
            <a:pPr mar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12:45 – 13:30 – Plenary Lecture</a:t>
            </a:r>
            <a:br>
              <a:rPr lang="en-US" sz="1500" b="1" kern="1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500" b="1" kern="1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Mark Wehde, Chair of Engineering, Mayo Clinic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5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500" dirty="0"/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1D1F9-1918-5939-A01B-878F1D803FC9}"/>
              </a:ext>
            </a:extLst>
          </p:cNvPr>
          <p:cNvSpPr txBox="1"/>
          <p:nvPr/>
        </p:nvSpPr>
        <p:spPr>
          <a:xfrm>
            <a:off x="6096000" y="970770"/>
            <a:ext cx="6035040" cy="541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13:35 – 15:05 – Parallel Sessions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 Session: Industry/Academia Collaboration for Innovation and Technology Transfer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Th-3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Th-4</a:t>
            </a:r>
            <a:b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15:05 – 15:30 – Coffee Break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15:30 – 17:00 – Parallel Sessions</a:t>
            </a:r>
            <a:b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 Session: Leading the Future: Women Driving Innovation, Ethical AI, and Technology Leadership in the Age of Disruption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Th-5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Th-6</a:t>
            </a:r>
            <a:b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17:30 – Reception and Banquet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 House @ IEEE TEMS – 75-Year Celebration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Conference Banquet</a:t>
            </a:r>
          </a:p>
        </p:txBody>
      </p:sp>
    </p:spTree>
    <p:extLst>
      <p:ext uri="{BB962C8B-B14F-4D97-AF65-F5344CB8AC3E}">
        <p14:creationId xmlns:p14="http://schemas.microsoft.com/office/powerpoint/2010/main" val="66330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9543-0654-1995-9806-E0DAB3CD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Friday, Aug. 7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4BB1-E5CF-E001-5788-EDCB26E4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088" y="1377568"/>
            <a:ext cx="4291584" cy="4602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08:30 – 08:45 – Opening Session</a:t>
            </a:r>
          </a:p>
          <a:p>
            <a:pPr marL="457200" lvl="1" indent="0">
              <a:buNone/>
            </a:pPr>
            <a:r>
              <a:rPr lang="en-US" sz="1600" dirty="0"/>
              <a:t>Tariq Samad. TEMSCON Global Co-General Chair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08:45 – 09:30 – Plenary Lecture</a:t>
            </a:r>
          </a:p>
          <a:p>
            <a:pPr marL="457200" lvl="1" indent="0">
              <a:buNone/>
            </a:pPr>
            <a:r>
              <a:rPr lang="en-US" sz="1600" dirty="0"/>
              <a:t>Grayson Randall, Chair, IEEE Humanitarian Technologies Board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09:30 – 10:00 – Coffee Break</a:t>
            </a:r>
            <a:br>
              <a:rPr lang="en-US" sz="1600" b="1" dirty="0"/>
            </a:b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10:00 – 11:30 – Parallel Sessions</a:t>
            </a:r>
          </a:p>
          <a:p>
            <a:pPr marL="457200" lvl="1" indent="0">
              <a:buNone/>
            </a:pPr>
            <a:r>
              <a:rPr lang="en-US" sz="1600" dirty="0"/>
              <a:t>Special Session: Finding the Social and Ethical in Technological Disruption</a:t>
            </a:r>
          </a:p>
          <a:p>
            <a:pPr marL="457200" lvl="1" indent="0">
              <a:buNone/>
            </a:pPr>
            <a:r>
              <a:rPr lang="en-US" sz="1600" dirty="0"/>
              <a:t>Contributed Paper Session Fr-1</a:t>
            </a:r>
          </a:p>
          <a:p>
            <a:pPr marL="457200" lvl="1" indent="0">
              <a:buNone/>
            </a:pPr>
            <a:r>
              <a:rPr lang="en-US" sz="1600" dirty="0"/>
              <a:t>Contributed Paper Session Fr-2</a:t>
            </a:r>
          </a:p>
          <a:p>
            <a:pPr marL="0" indent="0">
              <a:buNone/>
            </a:pPr>
            <a:br>
              <a:rPr lang="en-US" sz="1600" b="1" dirty="0"/>
            </a:br>
            <a:r>
              <a:rPr lang="en-US" sz="1600" b="1" dirty="0"/>
              <a:t>11:30 – 12:45 – Lunch (included with conference registration)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D0136-0316-0B21-9D8A-CEFCD6CB90A6}"/>
              </a:ext>
            </a:extLst>
          </p:cNvPr>
          <p:cNvSpPr txBox="1"/>
          <p:nvPr/>
        </p:nvSpPr>
        <p:spPr>
          <a:xfrm>
            <a:off x="6199634" y="1281729"/>
            <a:ext cx="5254750" cy="406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12:45 – 13:30 – Plenary Lecture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Matthew Scott, Chair, IEEE Industry Engagement Committee</a:t>
            </a:r>
            <a:b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13:35 – 15:05 – Parallel Sessions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Fr-3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Fr-4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Contributed Paper Session Fr-5</a:t>
            </a:r>
            <a:b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15:15 – 17:00 – Closing Ceremony and Reception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TEMSCON Global Best Paper/Session Awards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Invitation to IEEE TEMSCON Global 2027</a:t>
            </a:r>
          </a:p>
        </p:txBody>
      </p:sp>
    </p:spTree>
    <p:extLst>
      <p:ext uri="{BB962C8B-B14F-4D97-AF65-F5344CB8AC3E}">
        <p14:creationId xmlns:p14="http://schemas.microsoft.com/office/powerpoint/2010/main" val="415956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496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Program-At-A-Glance (Subject to change)</vt:lpstr>
      <vt:lpstr>Tuesday, Aug. 4</vt:lpstr>
      <vt:lpstr>Wednesday, Aug. 5</vt:lpstr>
      <vt:lpstr>Thursday, Aug. 6</vt:lpstr>
      <vt:lpstr>Friday, Aug. 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Conference Catalysts Human Resources</cp:lastModifiedBy>
  <cp:revision>3</cp:revision>
  <dcterms:created xsi:type="dcterms:W3CDTF">2025-09-23T13:51:37Z</dcterms:created>
  <dcterms:modified xsi:type="dcterms:W3CDTF">2026-07-07T05:40:08Z</dcterms:modified>
</cp:coreProperties>
</file>